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797675" cy="9926638"/>
  <p:defaultTextStyle>
    <a:defPPr>
      <a:defRPr lang="fr-FR"/>
    </a:defPPr>
    <a:lvl1pPr marL="0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94543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89086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83629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78172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72714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67257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61800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56343" algn="l" defTabSz="118908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390"/>
    <a:srgbClr val="F68775"/>
    <a:srgbClr val="009EE0"/>
    <a:srgbClr val="27AADD"/>
    <a:srgbClr val="E83596"/>
    <a:srgbClr val="93C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138" y="90"/>
      </p:cViewPr>
      <p:guideLst>
        <p:guide orient="horz" pos="3121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7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1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9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8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6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2317027" y="519133"/>
            <a:ext cx="2501940" cy="2358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9" tIns="59454" rIns="118909" bIns="59454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20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9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897981" y="437974"/>
            <a:ext cx="898923" cy="931897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00026" y="437974"/>
            <a:ext cx="2583656" cy="931897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06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50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4" y="6365523"/>
            <a:ext cx="5829300" cy="1967442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4" y="4198586"/>
            <a:ext cx="5829300" cy="216693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54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90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6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8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7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72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63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40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0026" y="2547586"/>
            <a:ext cx="1740693" cy="72093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55019" y="2547586"/>
            <a:ext cx="1741885" cy="72093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7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543" indent="0">
              <a:buNone/>
              <a:defRPr sz="2600" b="1"/>
            </a:lvl2pPr>
            <a:lvl3pPr marL="1189086" indent="0">
              <a:buNone/>
              <a:defRPr sz="2300" b="1"/>
            </a:lvl3pPr>
            <a:lvl4pPr marL="1783629" indent="0">
              <a:buNone/>
              <a:defRPr sz="2100" b="1"/>
            </a:lvl4pPr>
            <a:lvl5pPr marL="2378172" indent="0">
              <a:buNone/>
              <a:defRPr sz="2100" b="1"/>
            </a:lvl5pPr>
            <a:lvl6pPr marL="2972714" indent="0">
              <a:buNone/>
              <a:defRPr sz="2100" b="1"/>
            </a:lvl6pPr>
            <a:lvl7pPr marL="3567257" indent="0">
              <a:buNone/>
              <a:defRPr sz="2100" b="1"/>
            </a:lvl7pPr>
            <a:lvl8pPr marL="4161800" indent="0">
              <a:buNone/>
              <a:defRPr sz="2100" b="1"/>
            </a:lvl8pPr>
            <a:lvl9pPr marL="4756343" indent="0">
              <a:buNone/>
              <a:defRPr sz="21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543" indent="0">
              <a:buNone/>
              <a:defRPr sz="2600" b="1"/>
            </a:lvl2pPr>
            <a:lvl3pPr marL="1189086" indent="0">
              <a:buNone/>
              <a:defRPr sz="2300" b="1"/>
            </a:lvl3pPr>
            <a:lvl4pPr marL="1783629" indent="0">
              <a:buNone/>
              <a:defRPr sz="2100" b="1"/>
            </a:lvl4pPr>
            <a:lvl5pPr marL="2378172" indent="0">
              <a:buNone/>
              <a:defRPr sz="2100" b="1"/>
            </a:lvl5pPr>
            <a:lvl6pPr marL="2972714" indent="0">
              <a:buNone/>
              <a:defRPr sz="2100" b="1"/>
            </a:lvl6pPr>
            <a:lvl7pPr marL="3567257" indent="0">
              <a:buNone/>
              <a:defRPr sz="2100" b="1"/>
            </a:lvl7pPr>
            <a:lvl8pPr marL="4161800" indent="0">
              <a:buNone/>
              <a:defRPr sz="2100" b="1"/>
            </a:lvl8pPr>
            <a:lvl9pPr marL="4756343" indent="0">
              <a:buNone/>
              <a:defRPr sz="21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47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3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02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6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79"/>
          </a:xfrm>
        </p:spPr>
        <p:txBody>
          <a:bodyPr/>
          <a:lstStyle>
            <a:lvl1pPr marL="0" indent="0">
              <a:buNone/>
              <a:defRPr sz="1800"/>
            </a:lvl1pPr>
            <a:lvl2pPr marL="594543" indent="0">
              <a:buNone/>
              <a:defRPr sz="1600"/>
            </a:lvl2pPr>
            <a:lvl3pPr marL="1189086" indent="0">
              <a:buNone/>
              <a:defRPr sz="1300"/>
            </a:lvl3pPr>
            <a:lvl4pPr marL="1783629" indent="0">
              <a:buNone/>
              <a:defRPr sz="1200"/>
            </a:lvl4pPr>
            <a:lvl5pPr marL="2378172" indent="0">
              <a:buNone/>
              <a:defRPr sz="1200"/>
            </a:lvl5pPr>
            <a:lvl6pPr marL="2972714" indent="0">
              <a:buNone/>
              <a:defRPr sz="1200"/>
            </a:lvl6pPr>
            <a:lvl7pPr marL="3567257" indent="0">
              <a:buNone/>
              <a:defRPr sz="1200"/>
            </a:lvl7pPr>
            <a:lvl8pPr marL="4161800" indent="0">
              <a:buNone/>
              <a:defRPr sz="1200"/>
            </a:lvl8pPr>
            <a:lvl9pPr marL="4756343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68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7" y="6934200"/>
            <a:ext cx="4114800" cy="81862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7" y="885120"/>
            <a:ext cx="4114800" cy="5943600"/>
          </a:xfrm>
        </p:spPr>
        <p:txBody>
          <a:bodyPr/>
          <a:lstStyle>
            <a:lvl1pPr marL="0" indent="0">
              <a:buNone/>
              <a:defRPr sz="4200"/>
            </a:lvl1pPr>
            <a:lvl2pPr marL="594543" indent="0">
              <a:buNone/>
              <a:defRPr sz="3600"/>
            </a:lvl2pPr>
            <a:lvl3pPr marL="1189086" indent="0">
              <a:buNone/>
              <a:defRPr sz="3100"/>
            </a:lvl3pPr>
            <a:lvl4pPr marL="1783629" indent="0">
              <a:buNone/>
              <a:defRPr sz="2600"/>
            </a:lvl4pPr>
            <a:lvl5pPr marL="2378172" indent="0">
              <a:buNone/>
              <a:defRPr sz="2600"/>
            </a:lvl5pPr>
            <a:lvl6pPr marL="2972714" indent="0">
              <a:buNone/>
              <a:defRPr sz="2600"/>
            </a:lvl6pPr>
            <a:lvl7pPr marL="3567257" indent="0">
              <a:buNone/>
              <a:defRPr sz="2600"/>
            </a:lvl7pPr>
            <a:lvl8pPr marL="4161800" indent="0">
              <a:buNone/>
              <a:defRPr sz="2600"/>
            </a:lvl8pPr>
            <a:lvl9pPr marL="4756343" indent="0">
              <a:buNone/>
              <a:defRPr sz="26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7" y="7752821"/>
            <a:ext cx="4114800" cy="1162579"/>
          </a:xfrm>
        </p:spPr>
        <p:txBody>
          <a:bodyPr/>
          <a:lstStyle>
            <a:lvl1pPr marL="0" indent="0">
              <a:buNone/>
              <a:defRPr sz="1800"/>
            </a:lvl1pPr>
            <a:lvl2pPr marL="594543" indent="0">
              <a:buNone/>
              <a:defRPr sz="1600"/>
            </a:lvl2pPr>
            <a:lvl3pPr marL="1189086" indent="0">
              <a:buNone/>
              <a:defRPr sz="1300"/>
            </a:lvl3pPr>
            <a:lvl4pPr marL="1783629" indent="0">
              <a:buNone/>
              <a:defRPr sz="1200"/>
            </a:lvl4pPr>
            <a:lvl5pPr marL="2378172" indent="0">
              <a:buNone/>
              <a:defRPr sz="1200"/>
            </a:lvl5pPr>
            <a:lvl6pPr marL="2972714" indent="0">
              <a:buNone/>
              <a:defRPr sz="1200"/>
            </a:lvl6pPr>
            <a:lvl7pPr marL="3567257" indent="0">
              <a:buNone/>
              <a:defRPr sz="1200"/>
            </a:lvl7pPr>
            <a:lvl8pPr marL="4161800" indent="0">
              <a:buNone/>
              <a:defRPr sz="1200"/>
            </a:lvl8pPr>
            <a:lvl9pPr marL="4756343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1"/>
          </a:xfrm>
          <a:prstGeom prst="rect">
            <a:avLst/>
          </a:prstGeom>
        </p:spPr>
        <p:txBody>
          <a:bodyPr vert="horz" lIns="118909" tIns="59454" rIns="118909" bIns="59454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2"/>
          </a:xfrm>
          <a:prstGeom prst="rect">
            <a:avLst/>
          </a:prstGeom>
        </p:spPr>
        <p:txBody>
          <a:bodyPr vert="horz" lIns="118909" tIns="59454" rIns="118909" bIns="59454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2"/>
          </a:xfrm>
          <a:prstGeom prst="rect">
            <a:avLst/>
          </a:prstGeom>
        </p:spPr>
        <p:txBody>
          <a:bodyPr vert="horz" lIns="118909" tIns="59454" rIns="118909" bIns="5945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FDB85-7862-46BA-AA4B-9F958E9383DD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118909" tIns="59454" rIns="118909" bIns="5945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118909" tIns="59454" rIns="118909" bIns="5945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66EC-C820-490E-B75D-87B0B183E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1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89086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907" indent="-445907" algn="l" defTabSz="1189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132" indent="-371589" algn="l" defTabSz="1189086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357" indent="-297271" algn="l" defTabSz="1189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900" indent="-297271" algn="l" defTabSz="1189086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443" indent="-297271" algn="l" defTabSz="1189086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986" indent="-297271" algn="l" defTabSz="1189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529" indent="-297271" algn="l" defTabSz="1189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9072" indent="-297271" algn="l" defTabSz="1189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3614" indent="-297271" algn="l" defTabSz="1189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543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86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629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8172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714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7257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800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6343" algn="l" defTabSz="118908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>
            <a:extLst>
              <a:ext uri="{FF2B5EF4-FFF2-40B4-BE49-F238E27FC236}">
                <a16:creationId xmlns:a16="http://schemas.microsoft.com/office/drawing/2014/main" id="{F8576311-2062-40ED-B177-C79D33B1011E}"/>
              </a:ext>
            </a:extLst>
          </p:cNvPr>
          <p:cNvSpPr txBox="1"/>
          <p:nvPr/>
        </p:nvSpPr>
        <p:spPr>
          <a:xfrm>
            <a:off x="164053" y="1712640"/>
            <a:ext cx="6486511" cy="766400"/>
          </a:xfrm>
          <a:prstGeom prst="rect">
            <a:avLst/>
          </a:prstGeom>
          <a:noFill/>
        </p:spPr>
        <p:txBody>
          <a:bodyPr wrap="square" lIns="118909" tIns="59454" rIns="118909" bIns="59454" rtlCol="0">
            <a:spAutoFit/>
          </a:bodyPr>
          <a:lstStyle/>
          <a:p>
            <a:pPr algn="just"/>
            <a:r>
              <a:rPr lang="fr-FR" sz="1400" dirty="0">
                <a:solidFill>
                  <a:srgbClr val="FF0000"/>
                </a:solidFill>
                <a:latin typeface="HelveticaNeueLT Std Lt" pitchFamily="34" charset="0"/>
              </a:rPr>
              <a:t>EMPLOYEUR</a:t>
            </a:r>
            <a:r>
              <a:rPr lang="fr-FR" sz="1400" dirty="0">
                <a:latin typeface="HelveticaNeueLT Std Lt" pitchFamily="34" charset="0"/>
              </a:rPr>
              <a:t> souhaite s’associer à l’événement européen du </a:t>
            </a:r>
            <a:r>
              <a:rPr lang="fr-FR" sz="1400" dirty="0" err="1">
                <a:latin typeface="HelveticaNeueLT Std Lt" pitchFamily="34" charset="0"/>
              </a:rPr>
              <a:t>DuoDay</a:t>
            </a:r>
            <a:r>
              <a:rPr lang="fr-FR" sz="1400" dirty="0">
                <a:latin typeface="HelveticaNeueLT Std Lt" pitchFamily="34" charset="0"/>
              </a:rPr>
              <a:t> visant à sensibiliser largement les employeurs et leurs collaborateurs à l’inclusion des personnes en situation de handicap au travail.</a:t>
            </a:r>
            <a:endParaRPr lang="fr-FR" sz="1400" b="1" dirty="0">
              <a:latin typeface="HelveticaNeueLT Std Lt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D655762-8B12-434E-9E2D-E91498E15714}"/>
              </a:ext>
            </a:extLst>
          </p:cNvPr>
          <p:cNvSpPr txBox="1"/>
          <p:nvPr/>
        </p:nvSpPr>
        <p:spPr>
          <a:xfrm>
            <a:off x="270330" y="6204565"/>
            <a:ext cx="6486511" cy="1412731"/>
          </a:xfrm>
          <a:prstGeom prst="rect">
            <a:avLst/>
          </a:prstGeom>
          <a:noFill/>
        </p:spPr>
        <p:txBody>
          <a:bodyPr wrap="square" lIns="118909" tIns="59454" rIns="118909" bIns="59454" rtlCol="0">
            <a:spAutoFit/>
          </a:bodyPr>
          <a:lstStyle/>
          <a:p>
            <a:pPr algn="just"/>
            <a:r>
              <a:rPr lang="fr-FR" sz="1400" dirty="0">
                <a:latin typeface="HelveticaNeueLT Std Lt" pitchFamily="34" charset="0"/>
              </a:rPr>
              <a:t>Si vous êtes disponible le </a:t>
            </a:r>
            <a:r>
              <a:rPr lang="fr-FR" sz="1400" b="1" dirty="0">
                <a:latin typeface="HelveticaNeueLT Std Lt" pitchFamily="34" charset="0"/>
              </a:rPr>
              <a:t>18 novembre 2021, </a:t>
            </a:r>
            <a:r>
              <a:rPr lang="fr-FR" sz="1400" dirty="0">
                <a:latin typeface="HelveticaNeueLT Std Lt" pitchFamily="34" charset="0"/>
              </a:rPr>
              <a:t>inscrivez-vous </a:t>
            </a:r>
          </a:p>
          <a:p>
            <a:pPr algn="just"/>
            <a:r>
              <a:rPr lang="fr-FR" sz="1400" dirty="0">
                <a:latin typeface="HelveticaNeueLT Std Lt" pitchFamily="34" charset="0"/>
              </a:rPr>
              <a:t>auprès du référent handicap :</a:t>
            </a:r>
          </a:p>
          <a:p>
            <a:pPr algn="just"/>
            <a:endParaRPr lang="fr-FR" sz="1400" dirty="0">
              <a:latin typeface="HelveticaNeueLT Std Lt" pitchFamily="34" charset="0"/>
            </a:endParaRPr>
          </a:p>
          <a:p>
            <a:pPr algn="just"/>
            <a:r>
              <a:rPr lang="fr-FR" sz="1400" dirty="0">
                <a:solidFill>
                  <a:srgbClr val="FF0000"/>
                </a:solidFill>
                <a:latin typeface="HelveticaNeueLT Std Lt" pitchFamily="34" charset="0"/>
              </a:rPr>
              <a:t>Prénom – Nom</a:t>
            </a:r>
          </a:p>
          <a:p>
            <a:pPr algn="just"/>
            <a:r>
              <a:rPr lang="fr-FR" sz="1400" dirty="0">
                <a:solidFill>
                  <a:srgbClr val="FF0000"/>
                </a:solidFill>
                <a:latin typeface="HelveticaNeueLT Std Lt" pitchFamily="34" charset="0"/>
              </a:rPr>
              <a:t>Coordonnées</a:t>
            </a:r>
          </a:p>
          <a:p>
            <a:pPr algn="just"/>
            <a:endParaRPr lang="fr-FR" sz="1400" dirty="0">
              <a:latin typeface="HelveticaNeueLT Std Lt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D459896-71ED-4134-9875-D3AF9AC7F416}"/>
              </a:ext>
            </a:extLst>
          </p:cNvPr>
          <p:cNvSpPr txBox="1"/>
          <p:nvPr/>
        </p:nvSpPr>
        <p:spPr>
          <a:xfrm>
            <a:off x="2636912" y="600065"/>
            <a:ext cx="2407231" cy="403218"/>
          </a:xfrm>
          <a:prstGeom prst="rect">
            <a:avLst/>
          </a:prstGeom>
          <a:noFill/>
        </p:spPr>
        <p:txBody>
          <a:bodyPr wrap="square" lIns="118909" tIns="59454" rIns="118909" bIns="59454" rtlCol="0">
            <a:spAutoFit/>
          </a:bodyPr>
          <a:lstStyle/>
          <a:p>
            <a:pPr algn="ctr"/>
            <a:r>
              <a:rPr lang="fr-FR" sz="1800" b="1" dirty="0">
                <a:latin typeface="HelveticaNeueLT Std Lt" pitchFamily="34" charset="0"/>
              </a:rPr>
              <a:t>partenaire du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D2577B2-E31B-4614-906F-3C8156CD5709}"/>
              </a:ext>
            </a:extLst>
          </p:cNvPr>
          <p:cNvGrpSpPr/>
          <p:nvPr/>
        </p:nvGrpSpPr>
        <p:grpSpPr>
          <a:xfrm>
            <a:off x="4337839" y="175643"/>
            <a:ext cx="2656894" cy="1444720"/>
            <a:chOff x="4337839" y="175643"/>
            <a:chExt cx="2656894" cy="1444720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6D799F59-8BEB-4A37-892D-146F0E4C4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72767" y="175643"/>
              <a:ext cx="1938098" cy="1024892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CB7589-79FF-493A-9055-921C3CD216D7}"/>
                </a:ext>
              </a:extLst>
            </p:cNvPr>
            <p:cNvSpPr/>
            <p:nvPr/>
          </p:nvSpPr>
          <p:spPr>
            <a:xfrm>
              <a:off x="4337839" y="1220253"/>
              <a:ext cx="265689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044390"/>
                  </a:solidFill>
                  <a:latin typeface="HelveticaNeueLT Std Lt" pitchFamily="34" charset="0"/>
                </a:rPr>
                <a:t>18 novembre 2021</a:t>
              </a:r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5DC01972-CF2C-45E6-8DA1-D7308DA28F22}"/>
              </a:ext>
            </a:extLst>
          </p:cNvPr>
          <p:cNvSpPr txBox="1"/>
          <p:nvPr/>
        </p:nvSpPr>
        <p:spPr>
          <a:xfrm>
            <a:off x="632047" y="497212"/>
            <a:ext cx="1837401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rgbClr val="FF0000"/>
                </a:solidFill>
              </a:rPr>
              <a:t>logo de l’employeur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F446307-C4CD-4F36-A8E6-9E4E9B0D6C1C}"/>
              </a:ext>
            </a:extLst>
          </p:cNvPr>
          <p:cNvGrpSpPr/>
          <p:nvPr/>
        </p:nvGrpSpPr>
        <p:grpSpPr>
          <a:xfrm>
            <a:off x="164053" y="2432720"/>
            <a:ext cx="6519339" cy="1683610"/>
            <a:chOff x="164053" y="2655353"/>
            <a:chExt cx="6519339" cy="1683610"/>
          </a:xfrm>
        </p:grpSpPr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37F51749-FF81-469B-ADD9-458D86E540C8}"/>
                </a:ext>
              </a:extLst>
            </p:cNvPr>
            <p:cNvSpPr txBox="1"/>
            <p:nvPr/>
          </p:nvSpPr>
          <p:spPr>
            <a:xfrm>
              <a:off x="270330" y="3198093"/>
              <a:ext cx="6153505" cy="981844"/>
            </a:xfrm>
            <a:prstGeom prst="rect">
              <a:avLst/>
            </a:prstGeom>
            <a:noFill/>
          </p:spPr>
          <p:txBody>
            <a:bodyPr wrap="square" lIns="118909" tIns="59454" rIns="118909" bIns="59454" rtlCol="0">
              <a:spAutoFit/>
            </a:bodyPr>
            <a:lstStyle/>
            <a:p>
              <a:pPr algn="just"/>
              <a:r>
                <a:rPr lang="fr-FR" sz="1400" dirty="0">
                  <a:latin typeface="HelveticaNeueLT Std Lt" pitchFamily="34" charset="0"/>
                </a:rPr>
                <a:t>En tant qu’agent, vous avez la possibilité d’accueillir, le temps </a:t>
              </a:r>
              <a:r>
                <a:rPr lang="fr-FR" sz="1400" b="1" dirty="0">
                  <a:latin typeface="HelveticaNeueLT Std Lt" pitchFamily="34" charset="0"/>
                </a:rPr>
                <a:t>d'une journée de stage</a:t>
              </a:r>
              <a:r>
                <a:rPr lang="fr-FR" sz="1400" dirty="0">
                  <a:latin typeface="HelveticaNeueLT Std Lt" pitchFamily="34" charset="0"/>
                </a:rPr>
                <a:t>, une personne en situation de handicap qui sera en duo avec vous. L’objectif est de faire découvrir nos environnements de travail et nos métiers à des étudiants, demandeurs d’emploi ou travailleurs en situation de handicap.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53D6EDB-CFFB-47A3-9DA0-BB718FF3B242}"/>
                </a:ext>
              </a:extLst>
            </p:cNvPr>
            <p:cNvSpPr/>
            <p:nvPr/>
          </p:nvSpPr>
          <p:spPr>
            <a:xfrm>
              <a:off x="164053" y="2936776"/>
              <a:ext cx="6519339" cy="1402187"/>
            </a:xfrm>
            <a:prstGeom prst="rect">
              <a:avLst/>
            </a:prstGeom>
            <a:noFill/>
            <a:ln>
              <a:solidFill>
                <a:srgbClr val="0443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Arrondir un rectangle avec un coin diagonal 10">
              <a:extLst>
                <a:ext uri="{FF2B5EF4-FFF2-40B4-BE49-F238E27FC236}">
                  <a16:creationId xmlns:a16="http://schemas.microsoft.com/office/drawing/2014/main" id="{BB52DB44-4168-4EDF-8D81-807C1864BE6F}"/>
                </a:ext>
              </a:extLst>
            </p:cNvPr>
            <p:cNvSpPr/>
            <p:nvPr/>
          </p:nvSpPr>
          <p:spPr>
            <a:xfrm>
              <a:off x="273282" y="2655353"/>
              <a:ext cx="1716876" cy="566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8909" tIns="59454" rIns="118909" bIns="59454" rtlCol="0" anchor="ctr"/>
            <a:lstStyle/>
            <a:p>
              <a:r>
                <a:rPr lang="fr-FR" dirty="0">
                  <a:solidFill>
                    <a:srgbClr val="044390"/>
                  </a:solidFill>
                  <a:latin typeface="HelveticaNeueLT Std Lt" pitchFamily="34" charset="0"/>
                </a:rPr>
                <a:t>Le principe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6AFC40FB-A3DA-4413-9CCD-DC2818734E6F}"/>
              </a:ext>
            </a:extLst>
          </p:cNvPr>
          <p:cNvGrpSpPr/>
          <p:nvPr/>
        </p:nvGrpSpPr>
        <p:grpSpPr>
          <a:xfrm>
            <a:off x="151678" y="4232920"/>
            <a:ext cx="6519339" cy="1239757"/>
            <a:chOff x="151678" y="4474042"/>
            <a:chExt cx="6519339" cy="1239757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EA0F75C1-C9DB-44B3-B794-2A76AE9CCA39}"/>
                </a:ext>
              </a:extLst>
            </p:cNvPr>
            <p:cNvSpPr txBox="1"/>
            <p:nvPr/>
          </p:nvSpPr>
          <p:spPr>
            <a:xfrm>
              <a:off x="239629" y="5003206"/>
              <a:ext cx="6184206" cy="550956"/>
            </a:xfrm>
            <a:prstGeom prst="rect">
              <a:avLst/>
            </a:prstGeom>
            <a:noFill/>
          </p:spPr>
          <p:txBody>
            <a:bodyPr wrap="square" lIns="118909" tIns="59454" rIns="118909" bIns="59454" rtlCol="0">
              <a:spAutoFit/>
            </a:bodyPr>
            <a:lstStyle/>
            <a:p>
              <a:pPr algn="just"/>
              <a:r>
                <a:rPr lang="fr-FR" sz="1400" dirty="0">
                  <a:latin typeface="HelveticaNeueLT Std Lt" pitchFamily="34" charset="0"/>
                </a:rPr>
                <a:t>Le stagiaire en situation de handicap </a:t>
              </a:r>
              <a:r>
                <a:rPr lang="fr-FR" sz="1400" b="1" dirty="0">
                  <a:latin typeface="HelveticaNeueLT Std Lt" pitchFamily="34" charset="0"/>
                </a:rPr>
                <a:t>participera avec vous aux tâches habituelles </a:t>
              </a:r>
              <a:r>
                <a:rPr lang="fr-FR" sz="1400" dirty="0">
                  <a:latin typeface="HelveticaNeueLT Std Lt" pitchFamily="34" charset="0"/>
                </a:rPr>
                <a:t>et/ou vous </a:t>
              </a:r>
              <a:r>
                <a:rPr lang="fr-FR" sz="1400" b="1" dirty="0">
                  <a:latin typeface="HelveticaNeueLT Std Lt" pitchFamily="34" charset="0"/>
                </a:rPr>
                <a:t>observera</a:t>
              </a:r>
              <a:r>
                <a:rPr lang="fr-FR" sz="1400" dirty="0">
                  <a:latin typeface="HelveticaNeueLT Std Lt" pitchFamily="34" charset="0"/>
                </a:rPr>
                <a:t> pendant la journée.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8AD60-835A-43A5-AB5C-32A6D87E0C25}"/>
                </a:ext>
              </a:extLst>
            </p:cNvPr>
            <p:cNvSpPr/>
            <p:nvPr/>
          </p:nvSpPr>
          <p:spPr>
            <a:xfrm>
              <a:off x="151678" y="4778643"/>
              <a:ext cx="6519339" cy="935156"/>
            </a:xfrm>
            <a:prstGeom prst="rect">
              <a:avLst/>
            </a:prstGeom>
            <a:noFill/>
            <a:ln>
              <a:solidFill>
                <a:srgbClr val="009EE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Arrondir un rectangle avec un coin diagonal 11">
              <a:extLst>
                <a:ext uri="{FF2B5EF4-FFF2-40B4-BE49-F238E27FC236}">
                  <a16:creationId xmlns:a16="http://schemas.microsoft.com/office/drawing/2014/main" id="{718A34DF-D68D-4712-A1A9-89087C9C4144}"/>
                </a:ext>
              </a:extLst>
            </p:cNvPr>
            <p:cNvSpPr/>
            <p:nvPr/>
          </p:nvSpPr>
          <p:spPr>
            <a:xfrm>
              <a:off x="270330" y="4474042"/>
              <a:ext cx="3980096" cy="566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8909" tIns="59454" rIns="118909" bIns="59454" rtlCol="0" anchor="ctr"/>
            <a:lstStyle/>
            <a:p>
              <a:r>
                <a:rPr lang="fr-FR" dirty="0">
                  <a:solidFill>
                    <a:srgbClr val="009EE0"/>
                  </a:solidFill>
                  <a:latin typeface="HelveticaNeueLT Std Lt" pitchFamily="34" charset="0"/>
                </a:rPr>
                <a:t>Le programme de la journée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E6E7D7A9-2543-47A8-B307-2A550E279CAE}"/>
              </a:ext>
            </a:extLst>
          </p:cNvPr>
          <p:cNvSpPr/>
          <p:nvPr/>
        </p:nvSpPr>
        <p:spPr>
          <a:xfrm>
            <a:off x="118638" y="5886630"/>
            <a:ext cx="6519339" cy="1657849"/>
          </a:xfrm>
          <a:prstGeom prst="rect">
            <a:avLst/>
          </a:prstGeom>
          <a:noFill/>
          <a:ln>
            <a:solidFill>
              <a:srgbClr val="F687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Arrondir un rectangle avec un coin diagonal 12">
            <a:extLst>
              <a:ext uri="{FF2B5EF4-FFF2-40B4-BE49-F238E27FC236}">
                <a16:creationId xmlns:a16="http://schemas.microsoft.com/office/drawing/2014/main" id="{9E953672-880F-4190-829E-C2790C65A1DE}"/>
              </a:ext>
            </a:extLst>
          </p:cNvPr>
          <p:cNvSpPr/>
          <p:nvPr/>
        </p:nvSpPr>
        <p:spPr>
          <a:xfrm>
            <a:off x="281041" y="5601040"/>
            <a:ext cx="2996952" cy="566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9" tIns="59454" rIns="118909" bIns="59454" rtlCol="0" anchor="ctr"/>
          <a:lstStyle/>
          <a:p>
            <a:r>
              <a:rPr lang="fr-FR" dirty="0">
                <a:solidFill>
                  <a:srgbClr val="F68775"/>
                </a:solidFill>
                <a:latin typeface="HelveticaNeueLT Std Lt" pitchFamily="34" charset="0"/>
              </a:rPr>
              <a:t>Comment participer 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AFC424EE-0A0E-4E8D-B140-476A5AD50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6282518"/>
            <a:ext cx="1124744" cy="9721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9484E6F-E0C3-4CB8-9307-0453BCD64F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1" y="7829137"/>
            <a:ext cx="6858000" cy="106606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3280A76-818A-4ACD-B3CE-AE447FA02E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42382" y="-78822"/>
            <a:ext cx="764022" cy="1291123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1119D2A5-51E9-479A-A05A-623392F646C4}"/>
              </a:ext>
            </a:extLst>
          </p:cNvPr>
          <p:cNvGrpSpPr/>
          <p:nvPr/>
        </p:nvGrpSpPr>
        <p:grpSpPr>
          <a:xfrm>
            <a:off x="-100905" y="9085586"/>
            <a:ext cx="7016425" cy="835966"/>
            <a:chOff x="-6735384" y="5574740"/>
            <a:chExt cx="7016425" cy="835966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18353197-79C1-4539-8A7A-377CB338C5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187"/>
            <a:stretch/>
          </p:blipFill>
          <p:spPr>
            <a:xfrm>
              <a:off x="-6735384" y="5574741"/>
              <a:ext cx="7016425" cy="835965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DF2479-D448-4658-A349-CDE28568B89C}"/>
                </a:ext>
              </a:extLst>
            </p:cNvPr>
            <p:cNvSpPr/>
            <p:nvPr/>
          </p:nvSpPr>
          <p:spPr>
            <a:xfrm>
              <a:off x="-6255247" y="5574740"/>
              <a:ext cx="4211639" cy="3093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10388AD-4AC8-4CEF-A8AD-FFB6BD36EE4C}"/>
                </a:ext>
              </a:extLst>
            </p:cNvPr>
            <p:cNvSpPr/>
            <p:nvPr/>
          </p:nvSpPr>
          <p:spPr>
            <a:xfrm>
              <a:off x="-6220072" y="5857754"/>
              <a:ext cx="3141130" cy="3093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8DAA8552-597D-4A84-9B4A-68B591E701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91" t="71491" r="47452" b="13758"/>
            <a:stretch/>
          </p:blipFill>
          <p:spPr>
            <a:xfrm>
              <a:off x="-6169169" y="5704072"/>
              <a:ext cx="3168353" cy="288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297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Format A4 (210 x 297 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HelveticaNeueLT Std Lt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TILLY</dc:creator>
  <cp:lastModifiedBy>TILLY Aude</cp:lastModifiedBy>
  <cp:revision>46</cp:revision>
  <cp:lastPrinted>2018-02-26T16:19:14Z</cp:lastPrinted>
  <dcterms:created xsi:type="dcterms:W3CDTF">2018-02-19T11:01:46Z</dcterms:created>
  <dcterms:modified xsi:type="dcterms:W3CDTF">2021-09-30T14:35:18Z</dcterms:modified>
</cp:coreProperties>
</file>