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8"/>
  </p:notesMasterIdLst>
  <p:sldIdLst>
    <p:sldId id="256" r:id="rId3"/>
    <p:sldId id="885" r:id="rId4"/>
    <p:sldId id="2285" r:id="rId5"/>
    <p:sldId id="2283" r:id="rId6"/>
    <p:sldId id="2284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635ACA7-9EDC-466D-A013-CCE2EBA577C9}">
          <p14:sldIdLst>
            <p14:sldId id="256"/>
            <p14:sldId id="885"/>
            <p14:sldId id="2285"/>
            <p14:sldId id="2283"/>
            <p14:sldId id="2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LLY-BECHET Francoise" initials="BF" lastIdx="1" clrIdx="0">
    <p:extLst>
      <p:ext uri="{19B8F6BF-5375-455C-9EA6-DF929625EA0E}">
        <p15:presenceInfo xmlns:p15="http://schemas.microsoft.com/office/powerpoint/2012/main" userId="S::bailly-bechet@arthur-hunt.com::b9bf71ea-9888-43fc-af07-b3ddd75dd5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B2"/>
    <a:srgbClr val="70AD47"/>
    <a:srgbClr val="49BF64"/>
    <a:srgbClr val="52CAB8"/>
    <a:srgbClr val="E83496"/>
    <a:srgbClr val="93C236"/>
    <a:srgbClr val="92B93C"/>
    <a:srgbClr val="E5AFDF"/>
    <a:srgbClr val="EA5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2262" autoAdjust="0"/>
  </p:normalViewPr>
  <p:slideViewPr>
    <p:cSldViewPr snapToGrid="0" snapToObjects="1">
      <p:cViewPr varScale="1">
        <p:scale>
          <a:sx n="45" d="100"/>
          <a:sy n="45" d="100"/>
        </p:scale>
        <p:origin x="1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4A80F-9DEA-7647-A5B1-1E9BA95BB58A}" type="datetimeFigureOut">
              <a:rPr lang="fr-FR" smtClean="0"/>
              <a:t>14/05/2021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B812E-181C-5A41-92EA-6E66C8E85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0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812E-181C-5A41-92EA-6E66C8E85B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58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812E-181C-5A41-92EA-6E66C8E85B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8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E8D6-C6A3-422B-A4CE-E831C1BDBCCE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077106" y="2284166"/>
            <a:ext cx="64382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apositive de contenu horizonta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>
            <a:lvl1pPr>
              <a:defRPr sz="36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>
            <a:lvl1pPr>
              <a:defRPr sz="20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18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6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4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40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7FDB-0E8D-4001-8FEB-BCAE9E3E6187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047" y="2750976"/>
            <a:ext cx="4910303" cy="102224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412-FD75-4235-9C24-2B433E0A994C}" type="datetime1">
              <a:rPr lang="fr-FR" smtClean="0"/>
              <a:t>14/05/2021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3707242"/>
            <a:ext cx="7988300" cy="2629718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</a:lstStyle>
          <a:p>
            <a:r>
              <a:rPr lang="fr-FR"/>
              <a:t>Cliquez sur l'icône pour ajouter une image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0" y="3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2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22559"/>
            <a:ext cx="8001000" cy="914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74320" bIns="91440" rtlCol="0" anchor="t" anchorCtr="0">
            <a:normAutofit/>
          </a:bodyPr>
          <a:lstStyle>
            <a:lvl1pPr marL="0" indent="0" algn="l" defTabSz="822960" rtl="0" eaLnBrk="1" latinLnBrk="0" hangingPunct="1">
              <a:spcBef>
                <a:spcPts val="270"/>
              </a:spcBef>
              <a:buNone/>
              <a:defRPr sz="1620" b="0" i="0" kern="1200" cap="none" spc="0" dirty="0">
                <a:solidFill>
                  <a:schemeClr val="tx1">
                    <a:lumMod val="50000"/>
                  </a:schemeClr>
                </a:solidFill>
                <a:latin typeface="Open Sans"/>
                <a:ea typeface="+mj-ea"/>
                <a:cs typeface="Open Sans"/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E3E7-C9D3-4D11-B574-566DDD7D3484}" type="datetime1">
              <a:rPr lang="fr-FR" smtClean="0"/>
              <a:t>14/05/2021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370724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2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90097"/>
            <a:ext cx="80010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dirty="0"/>
          </a:p>
        </p:txBody>
      </p:sp>
      <p:pic>
        <p:nvPicPr>
          <p:cNvPr id="13" name="Picture 14" descr="1.png">
            <a:extLst>
              <a:ext uri="{FF2B5EF4-FFF2-40B4-BE49-F238E27FC236}">
                <a16:creationId xmlns:a16="http://schemas.microsoft.com/office/drawing/2014/main" id="{B58D7DFB-274E-874B-AE09-AB24FCCD6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" y="-5512"/>
            <a:ext cx="2491936" cy="2611093"/>
          </a:xfrm>
          <a:prstGeom prst="rect">
            <a:avLst/>
          </a:prstGeom>
        </p:spPr>
      </p:pic>
      <p:pic>
        <p:nvPicPr>
          <p:cNvPr id="14" name="Picture 16" descr="2.png">
            <a:extLst>
              <a:ext uri="{FF2B5EF4-FFF2-40B4-BE49-F238E27FC236}">
                <a16:creationId xmlns:a16="http://schemas.microsoft.com/office/drawing/2014/main" id="{F0D03F1C-5043-0E46-B227-02C9238D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553" y="-17398"/>
            <a:ext cx="1659251" cy="196001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B7F3F2A-86B3-0C45-83EB-6DECFDE31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206" y="205573"/>
            <a:ext cx="334441" cy="21216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lang="fr-FR" sz="990" b="0" i="0" cap="small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8B6822E-0B92-4B56-8A7D-ABAF6D5EF55F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927556-A8EC-47D8-9683-C77346BAC441}"/>
              </a:ext>
            </a:extLst>
          </p:cNvPr>
          <p:cNvSpPr/>
          <p:nvPr/>
        </p:nvSpPr>
        <p:spPr>
          <a:xfrm>
            <a:off x="0" y="3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20"/>
          </a:p>
        </p:txBody>
      </p:sp>
    </p:spTree>
    <p:extLst>
      <p:ext uri="{BB962C8B-B14F-4D97-AF65-F5344CB8AC3E}">
        <p14:creationId xmlns:p14="http://schemas.microsoft.com/office/powerpoint/2010/main" val="86298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2318706"/>
            <a:ext cx="9144001" cy="1388534"/>
          </a:xfrm>
          <a:prstGeom prst="rect">
            <a:avLst/>
          </a:prstGeom>
          <a:solidFill>
            <a:srgbClr val="927BC3">
              <a:alpha val="9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322" y="2467686"/>
            <a:ext cx="3860190" cy="1091734"/>
          </a:xfrm>
          <a:ln>
            <a:noFill/>
          </a:ln>
          <a:effectLst/>
        </p:spPr>
        <p:txBody>
          <a:bodyPr anchor="ctr">
            <a:normAutofit/>
          </a:bodyPr>
          <a:lstStyle>
            <a:lvl1pPr algn="r">
              <a:defRPr sz="2800" b="0" i="0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8801-4900-47E3-9CC6-0986D3F6F697}" type="datetime1">
              <a:rPr lang="fr-FR" smtClean="0"/>
              <a:t>14/05/2021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B54-83F8-41A3-8841-9479322CC544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756" y="2467685"/>
            <a:ext cx="2878247" cy="109173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0000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None/>
              <a:defRPr sz="1800" b="0" i="0" kern="1200" cap="small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6153295" y="2467688"/>
            <a:ext cx="0" cy="109173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132549" y="72381"/>
            <a:ext cx="390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cap="small" dirty="0">
                <a:solidFill>
                  <a:srgbClr val="676867"/>
                </a:solidFill>
                <a:latin typeface="Optima"/>
                <a:cs typeface="Optima"/>
              </a:rPr>
              <a:t>Arthur Hunt Consulting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6153295" y="2467688"/>
            <a:ext cx="0" cy="109173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153295" y="2467688"/>
            <a:ext cx="0" cy="109173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02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2318706"/>
            <a:ext cx="9144001" cy="1388534"/>
          </a:xfrm>
          <a:prstGeom prst="rect">
            <a:avLst/>
          </a:prstGeom>
          <a:solidFill>
            <a:srgbClr val="927BC3">
              <a:alpha val="9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322" y="2467686"/>
            <a:ext cx="3860190" cy="1091734"/>
          </a:xfrm>
          <a:ln>
            <a:noFill/>
          </a:ln>
          <a:effectLst/>
        </p:spPr>
        <p:txBody>
          <a:bodyPr anchor="ctr">
            <a:normAutofit/>
          </a:bodyPr>
          <a:lstStyle>
            <a:lvl1pPr algn="r">
              <a:defRPr sz="2800" b="0" i="0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4265-C81C-4704-9EB5-505D2DA24AE6}" type="datetime1">
              <a:rPr lang="fr-FR" smtClean="0"/>
              <a:t>14/05/2021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fr-FR" dirty="0"/>
            </a:lvl1pPr>
          </a:lstStyle>
          <a:p>
            <a:endParaRPr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B54-83F8-41A3-8841-9479322CC544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756" y="2467685"/>
            <a:ext cx="2878247" cy="109173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0000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None/>
              <a:defRPr sz="1800" b="0" i="0" kern="1200" cap="small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6153295" y="2467688"/>
            <a:ext cx="0" cy="109173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132549" y="72381"/>
            <a:ext cx="390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cap="small" dirty="0">
                <a:solidFill>
                  <a:srgbClr val="676867"/>
                </a:solidFill>
                <a:latin typeface="Optima"/>
                <a:cs typeface="Optima"/>
              </a:rPr>
              <a:t>Arthur Hunt Consulting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" y="6350002"/>
            <a:ext cx="2658533" cy="50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39470" y="6350002"/>
            <a:ext cx="2404533" cy="50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153295" y="2467688"/>
            <a:ext cx="0" cy="109173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4572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" y="6350002"/>
            <a:ext cx="2658533" cy="50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39470" y="6350002"/>
            <a:ext cx="2404533" cy="50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6153295" y="2467688"/>
            <a:ext cx="0" cy="109173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0"/>
            <a:ext cx="4572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" y="6350002"/>
            <a:ext cx="2658533" cy="50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39470" y="6350002"/>
            <a:ext cx="2404533" cy="507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6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0B1B-E439-4E9F-8C2B-8C033C9FAD9C}" type="datetime1">
              <a:rPr lang="fr-FR" smtClean="0"/>
              <a:t>14/05/2021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49D8-4D97-4640-A276-BA5B29CA3267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084626" y="1397000"/>
            <a:ext cx="7184490" cy="503299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084626" y="417736"/>
            <a:ext cx="7184490" cy="880717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27432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6341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3707242"/>
            <a:ext cx="7988300" cy="262971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Cliquez sur l'icône pour ajouter une image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22559"/>
            <a:ext cx="8001000" cy="914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b="0" i="0" kern="1200" cap="none" spc="0" dirty="0">
                <a:solidFill>
                  <a:schemeClr val="tx1">
                    <a:lumMod val="50000"/>
                  </a:schemeClr>
                </a:solidFill>
                <a:latin typeface="Open Sans"/>
                <a:ea typeface="+mj-ea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8FB9-73B0-4400-A1A7-0756457E8860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18706"/>
            <a:ext cx="9144000" cy="1388534"/>
          </a:xfrm>
          <a:prstGeom prst="rect">
            <a:avLst/>
          </a:prstGeom>
          <a:solidFill>
            <a:srgbClr val="927BC3">
              <a:alpha val="9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90097"/>
            <a:ext cx="80010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8356600" y="6429998"/>
            <a:ext cx="787400" cy="42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56600" y="6429998"/>
            <a:ext cx="787400" cy="42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6600" y="6429998"/>
            <a:ext cx="787400" cy="42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34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22559"/>
            <a:ext cx="8001000" cy="914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74320" bIns="9144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b="0" i="0" kern="1200" cap="none" spc="0" dirty="0">
                <a:solidFill>
                  <a:schemeClr val="tx1">
                    <a:lumMod val="50000"/>
                  </a:schemeClr>
                </a:solidFill>
                <a:latin typeface="Open Sans"/>
                <a:ea typeface="+mj-ea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64FE-E0F5-4B2B-9C01-8AF8E3379867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08159"/>
            <a:ext cx="8001000" cy="9144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608512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8356600" y="6429998"/>
            <a:ext cx="787400" cy="42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56600" y="6429998"/>
            <a:ext cx="787400" cy="42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56600" y="6429998"/>
            <a:ext cx="787400" cy="428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3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46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" y="929700"/>
            <a:ext cx="3242733" cy="5139266"/>
          </a:xfrm>
          <a:solidFill>
            <a:srgbClr val="927BC3"/>
          </a:solidFill>
        </p:spPr>
        <p:txBody>
          <a:bodyPr vert="horz" lIns="1188720" tIns="45720" rIns="27432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FF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fr-FR"/>
              <a:t>Modifiez le style du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534" y="954123"/>
            <a:ext cx="5367866" cy="5139266"/>
          </a:xfr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01C9-B120-4F02-9EC6-A282E2B68367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B54-83F8-41A3-8841-9479322CC544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</p:spTree>
    <p:extLst>
      <p:ext uri="{BB962C8B-B14F-4D97-AF65-F5344CB8AC3E}">
        <p14:creationId xmlns:p14="http://schemas.microsoft.com/office/powerpoint/2010/main" val="485249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701485"/>
            <a:ext cx="3566160" cy="36814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1701485"/>
            <a:ext cx="3566160" cy="368141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0635BA4C-0C76-4321-80D6-5B46799FD02D}" type="datetime1">
              <a:rPr lang="fr-FR" smtClean="0"/>
              <a:t>14/05/2021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B8D5-478F-434D-8277-1A3CDA566868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</p:spTree>
    <p:extLst>
      <p:ext uri="{BB962C8B-B14F-4D97-AF65-F5344CB8AC3E}">
        <p14:creationId xmlns:p14="http://schemas.microsoft.com/office/powerpoint/2010/main" val="419418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234" y="880135"/>
            <a:ext cx="4910303" cy="86458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634-94CD-4813-87F9-C2BD78CD9AC6}" type="datetime1">
              <a:rPr lang="fr-FR" smtClean="0"/>
              <a:t>14/05/2021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94233" y="2060028"/>
            <a:ext cx="4910303" cy="40780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4"/>
            <a:ext cx="3566160" cy="877886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31"/>
            <a:ext cx="3566160" cy="321104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4"/>
            <a:ext cx="3566160" cy="877886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31"/>
            <a:ext cx="3566160" cy="321104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C89E24D2-65C6-410B-B5D7-6A5B6ACDF711}" type="datetime1">
              <a:rPr lang="fr-FR" smtClean="0"/>
              <a:t>14/05/2021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60"/>
            <a:ext cx="2895600" cy="365125"/>
          </a:xfrm>
        </p:spPr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5106-6FCD-4DD0-A4FB-8CE229F8606E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</p:spTree>
    <p:extLst>
      <p:ext uri="{BB962C8B-B14F-4D97-AF65-F5344CB8AC3E}">
        <p14:creationId xmlns:p14="http://schemas.microsoft.com/office/powerpoint/2010/main" val="1850815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6CC8-A7B3-4CD6-834D-4DB3C852015D}" type="datetime1">
              <a:rPr lang="fr-FR" smtClean="0"/>
              <a:t>14/05/2021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86E3-EDFB-483C-9C2D-63520ACA605A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</p:spTree>
    <p:extLst>
      <p:ext uri="{BB962C8B-B14F-4D97-AF65-F5344CB8AC3E}">
        <p14:creationId xmlns:p14="http://schemas.microsoft.com/office/powerpoint/2010/main" val="1124979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D523-52D6-4962-9600-4C2819789F4F}" type="datetime1">
              <a:rPr lang="fr-FR" smtClean="0"/>
              <a:t>14/05/2021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63E-504A-4DB1-9C69-E0591B8AEAB1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</p:spTree>
    <p:extLst>
      <p:ext uri="{BB962C8B-B14F-4D97-AF65-F5344CB8AC3E}">
        <p14:creationId xmlns:p14="http://schemas.microsoft.com/office/powerpoint/2010/main" val="4205468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877" y="1408439"/>
            <a:ext cx="2037181" cy="773423"/>
          </a:xfrm>
          <a:noFill/>
        </p:spPr>
        <p:txBody>
          <a:bodyPr vert="horz" lIns="0" tIns="0" rIns="0" bIns="0" rtlCol="0" anchor="t">
            <a:no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3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630" y="1408440"/>
            <a:ext cx="4664601" cy="48685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874" y="2336544"/>
            <a:ext cx="2037182" cy="313917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b="1" i="0" kern="1200" cap="all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55C91FAE-C072-470D-AFF7-05FC09269DC4}" type="datetime1">
              <a:rPr lang="fr-FR" smtClean="0"/>
              <a:t>14/05/2021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4936-758F-43E0-9F5F-4D9D55FD369E}" type="slidenum">
              <a:rPr lang="zh-SG" altLang="en-US"/>
              <a:pPr/>
              <a:t>‹N°›</a:t>
            </a:fld>
            <a:br>
              <a:rPr lang="en-US" altLang="zh-SG"/>
            </a:br>
            <a:endParaRPr lang="en-US" altLang="zh-SG" sz="800"/>
          </a:p>
        </p:txBody>
      </p:sp>
    </p:spTree>
    <p:extLst>
      <p:ext uri="{BB962C8B-B14F-4D97-AF65-F5344CB8AC3E}">
        <p14:creationId xmlns:p14="http://schemas.microsoft.com/office/powerpoint/2010/main" val="886036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6F18B8-ACA3-48EE-B020-28315FC7B451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DA17-B88A-401F-8CB8-5EFA0605514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688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62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6376-999D-46F0-B092-5D263F99BBC7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59612" y="742787"/>
            <a:ext cx="7155738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504707" y="4063947"/>
            <a:ext cx="501064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2612"/>
            <a:ext cx="6928288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A9CC-CB9F-488E-B5BA-FD2D86FEBCE5}" type="datetime1">
              <a:rPr lang="fr-FR" smtClean="0"/>
              <a:t>14/05/2021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A397-A422-45A1-B988-178BD44FA7C6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99644" y="266598"/>
            <a:ext cx="7415706" cy="67933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99644" y="1253331"/>
            <a:ext cx="7415706" cy="488471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95C9-E966-4951-98A7-150F5C3B7133}" type="datetime1">
              <a:rPr lang="fr-FR" smtClean="0"/>
              <a:t>14/05/2021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Diapositive de contenu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2800"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 sz="24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20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20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39FC-615A-4E2B-9AC6-FFDC04E14F36}" type="datetime1">
              <a:rPr lang="fr-FR" smtClean="0"/>
              <a:t>14/05/2021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iapositive de contenu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DD15-5128-4743-8799-9EC6855E13D6}" type="datetime1">
              <a:rPr lang="fr-FR" smtClean="0"/>
              <a:t>14/05/2021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Diapositive de contenu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031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5EC7-601E-49B7-939F-2D0995A302C1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3EEB-E6E7-4240-9697-609D623D6E0E}" type="datetime1">
              <a:rPr lang="fr-FR" smtClean="0"/>
              <a:t>14/05/2021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3946-C36C-CF49-A112-777AF055A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4" r:id="rId4"/>
    <p:sldLayoutId id="2147483663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70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7748" y="6429998"/>
            <a:ext cx="38223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67686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4626" y="417736"/>
            <a:ext cx="7629068" cy="880717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274320" bIns="45720" rtlCol="0" anchor="t">
            <a:no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626" y="1397000"/>
            <a:ext cx="7184490" cy="503299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417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D9D9D9"/>
                </a:solidFill>
                <a:latin typeface="Open Sans"/>
                <a:cs typeface="Open San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85DC29D-592C-4C7C-971B-BB3ED0F409B5}" type="datetime1">
              <a:rPr lang="fr-FR" smtClean="0"/>
              <a:t>14/05/2021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9860" y="6506478"/>
            <a:ext cx="250036" cy="21216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ctr">
              <a:defRPr lang="fr-FR" sz="900" kern="1200" cap="small" smtClean="0">
                <a:solidFill>
                  <a:srgbClr val="676867"/>
                </a:solidFill>
                <a:latin typeface="Optima"/>
                <a:ea typeface="+mn-ea"/>
                <a:cs typeface="Optim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EF10B54-83F8-41A3-8841-9479322CC544}" type="slidenum">
              <a:rPr lang="zh-SG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br>
              <a:rPr lang="en-US" altLang="zh-SG"/>
            </a:br>
            <a:endParaRPr lang="en-US" altLang="zh-SG" sz="800"/>
          </a:p>
        </p:txBody>
      </p:sp>
      <p:sp>
        <p:nvSpPr>
          <p:cNvPr id="7" name="Rectangle 6"/>
          <p:cNvSpPr/>
          <p:nvPr/>
        </p:nvSpPr>
        <p:spPr>
          <a:xfrm>
            <a:off x="0" y="417738"/>
            <a:ext cx="723084" cy="8065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6306" y="6458673"/>
            <a:ext cx="3902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cap="small" dirty="0">
                <a:solidFill>
                  <a:srgbClr val="676867"/>
                </a:solidFill>
                <a:latin typeface="Optima"/>
                <a:cs typeface="Optima"/>
              </a:rPr>
              <a:t>Arthur Hunt Consulting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1600" y="6490169"/>
            <a:ext cx="152400" cy="244783"/>
          </a:xfrm>
          <a:prstGeom prst="rect">
            <a:avLst/>
          </a:prstGeom>
          <a:solidFill>
            <a:srgbClr val="927BC3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>
              <a:lumMod val="50000"/>
            </a:schemeClr>
          </a:solidFill>
          <a:latin typeface="Open Sans"/>
          <a:ea typeface="+mj-ea"/>
          <a:cs typeface="Open Sans"/>
        </a:defRPr>
      </a:lvl1pPr>
    </p:titleStyle>
    <p:bodyStyle>
      <a:lvl1pPr marL="0" indent="0" algn="just" defTabSz="914400" rtl="0" eaLnBrk="1" latinLnBrk="0" hangingPunct="1">
        <a:lnSpc>
          <a:spcPct val="100000"/>
        </a:lnSpc>
        <a:spcBef>
          <a:spcPts val="1400"/>
        </a:spcBef>
        <a:spcAft>
          <a:spcPts val="300"/>
        </a:spcAft>
        <a:buClr>
          <a:schemeClr val="accent1"/>
        </a:buClr>
        <a:buFont typeface="Wingdings 2" pitchFamily="18" charset="2"/>
        <a:buNone/>
        <a:defRPr sz="1400" b="1" i="0" kern="1200">
          <a:solidFill>
            <a:schemeClr val="tx1">
              <a:lumMod val="75000"/>
            </a:schemeClr>
          </a:solidFill>
          <a:latin typeface="Open Sans"/>
          <a:ea typeface="+mn-ea"/>
          <a:cs typeface="Open Sans"/>
        </a:defRPr>
      </a:lvl1pPr>
      <a:lvl2pPr marL="271463" indent="-271463" algn="just" defTabSz="914400" rtl="0" eaLnBrk="1" latinLnBrk="0" hangingPunct="1">
        <a:lnSpc>
          <a:spcPct val="110000"/>
        </a:lnSpc>
        <a:spcBef>
          <a:spcPts val="600"/>
        </a:spcBef>
        <a:buClr>
          <a:schemeClr val="bg2"/>
        </a:buClr>
        <a:buSzPct val="110000"/>
        <a:buFontTx/>
        <a:buBlip>
          <a:blip r:embed="rId14"/>
        </a:buBlip>
        <a:defRPr lang="fr-FR" sz="1400" b="0" i="0" kern="1200" dirty="0" smtClean="0">
          <a:solidFill>
            <a:schemeClr val="tx1">
              <a:lumMod val="75000"/>
            </a:schemeClr>
          </a:solidFill>
          <a:latin typeface="Open Sans"/>
          <a:ea typeface="+mn-ea"/>
          <a:cs typeface="Open Sans"/>
        </a:defRPr>
      </a:lvl2pPr>
      <a:lvl3pPr marL="541338" indent="-269875" algn="just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SzPct val="100000"/>
        <a:buFontTx/>
        <a:buBlip>
          <a:blip r:embed="rId15"/>
        </a:buBlip>
        <a:defRPr sz="1400" b="0" i="0" kern="1200">
          <a:solidFill>
            <a:schemeClr val="tx1">
              <a:lumMod val="75000"/>
            </a:schemeClr>
          </a:solidFill>
          <a:latin typeface="Open Sans"/>
          <a:ea typeface="+mn-ea"/>
          <a:cs typeface="Open Sans"/>
        </a:defRPr>
      </a:lvl3pPr>
      <a:lvl4pPr marL="719138" indent="-177800" algn="just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SzPct val="100000"/>
        <a:buFontTx/>
        <a:buBlip>
          <a:blip r:embed="rId16"/>
        </a:buBlip>
        <a:defRPr sz="1200" b="0" i="0" kern="1200">
          <a:solidFill>
            <a:schemeClr val="tx1">
              <a:lumMod val="75000"/>
            </a:schemeClr>
          </a:solidFill>
          <a:latin typeface="Open Sans"/>
          <a:ea typeface="+mn-ea"/>
          <a:cs typeface="Open Sans"/>
        </a:defRPr>
      </a:lvl4pPr>
      <a:lvl5pPr marL="896938" indent="-177800" algn="just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SzPct val="70000"/>
        <a:buFontTx/>
        <a:buBlip>
          <a:blip r:embed="rId16"/>
        </a:buBlip>
        <a:defRPr sz="1200" b="0" i="0" kern="1200">
          <a:solidFill>
            <a:schemeClr val="tx1">
              <a:lumMod val="75000"/>
            </a:schemeClr>
          </a:solidFill>
          <a:latin typeface="Open Sans"/>
          <a:ea typeface="+mn-ea"/>
          <a:cs typeface="Open San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38553" y="2766218"/>
            <a:ext cx="7066894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8BB2"/>
                </a:solidFill>
                <a:latin typeface="Helvetica Neue"/>
              </a:rPr>
              <a:t>Prix de l’Inclusion</a:t>
            </a:r>
            <a:br>
              <a:rPr lang="fr-FR" sz="4000" dirty="0">
                <a:solidFill>
                  <a:srgbClr val="008BB2"/>
                </a:solidFill>
                <a:latin typeface="Helvetica Neue"/>
              </a:rPr>
            </a:br>
            <a:r>
              <a:rPr lang="fr-FR" sz="3200" dirty="0">
                <a:solidFill>
                  <a:srgbClr val="008BB2"/>
                </a:solidFill>
                <a:latin typeface="Helvetica Neue"/>
              </a:rPr>
              <a:t>Annexe - Support pour vidéo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E0E4A9E-D972-408D-A000-61936660F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490" y="408787"/>
            <a:ext cx="3285072" cy="135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1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8FA1B4A-A2D4-4BA6-8EE1-101AC385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marL="0" indent="0">
              <a:spcBef>
                <a:spcPts val="0"/>
              </a:spcBef>
              <a:buNone/>
            </a:pP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Explications :</a:t>
            </a:r>
            <a:br>
              <a:rPr lang="fr-FR" sz="3200" b="1" dirty="0">
                <a:latin typeface="Helvetica Neue"/>
              </a:rPr>
            </a:br>
            <a:br>
              <a:rPr lang="fr-FR" sz="3600" b="1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E4D51C-3B91-4F06-A176-A27FB8C22C73}"/>
              </a:ext>
            </a:extLst>
          </p:cNvPr>
          <p:cNvSpPr/>
          <p:nvPr/>
        </p:nvSpPr>
        <p:spPr>
          <a:xfrm>
            <a:off x="6190938" y="5921115"/>
            <a:ext cx="976776" cy="796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c 9" descr="Flèches de chevron">
            <a:extLst>
              <a:ext uri="{FF2B5EF4-FFF2-40B4-BE49-F238E27FC236}">
                <a16:creationId xmlns:a16="http://schemas.microsoft.com/office/drawing/2014/main" id="{C2F31B3A-D969-41EE-8F54-10B9694F0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221" y="1806788"/>
            <a:ext cx="616227" cy="61622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819AC68-69F0-48F2-97A1-432FF3735B17}"/>
              </a:ext>
            </a:extLst>
          </p:cNvPr>
          <p:cNvSpPr txBox="1"/>
          <p:nvPr/>
        </p:nvSpPr>
        <p:spPr>
          <a:xfrm>
            <a:off x="2040894" y="1768745"/>
            <a:ext cx="65858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Si votre projet est sélectionné pour la finale, vous serez alors soumis à 2 votes, celui des employeurs publics d’Ile-de-France ainsi que celui du jury. </a:t>
            </a:r>
          </a:p>
          <a:p>
            <a:pPr algn="just"/>
            <a:r>
              <a:rPr lang="fr-FR" sz="2000" dirty="0"/>
              <a:t>Le vote des employeurs se fera en ligne, pour cela nous préparerons une vidéo de présentation du projet de </a:t>
            </a:r>
            <a:r>
              <a:rPr lang="fr-FR" sz="2000" b="1" dirty="0"/>
              <a:t>45 secondes </a:t>
            </a:r>
            <a:r>
              <a:rPr lang="fr-FR" sz="2000" dirty="0"/>
              <a:t>à partir des éléments donnés par vos soins dans les pages ci-dessous. </a:t>
            </a:r>
          </a:p>
          <a:p>
            <a:pPr algn="just"/>
            <a:r>
              <a:rPr lang="fr-FR" sz="2000" dirty="0"/>
              <a:t>Notre conseil : soyez précis et synthétique.</a:t>
            </a:r>
          </a:p>
        </p:txBody>
      </p:sp>
    </p:spTree>
    <p:extLst>
      <p:ext uri="{BB962C8B-B14F-4D97-AF65-F5344CB8AC3E}">
        <p14:creationId xmlns:p14="http://schemas.microsoft.com/office/powerpoint/2010/main" val="176842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875FCA7-72EE-4B85-B0BB-A774BCCB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3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7DDD6D7-9CAB-44E2-BA93-31248BB5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Employeur et nom du projet :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1B60DA-28A4-48A1-8216-35A4F84E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644" y="1373250"/>
            <a:ext cx="7415706" cy="488471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364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875FCA7-72EE-4B85-B0BB-A774BCCB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4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7DDD6D7-9CAB-44E2-BA93-31248BB5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et enjeux du projet :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1B60DA-28A4-48A1-8216-35A4F84E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644" y="1373250"/>
            <a:ext cx="7415706" cy="488471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117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01EB1B0-F2B5-425B-B23C-F1DCC20E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/>
              <a:t>5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94A6198-532A-4DF9-9BDC-6EC0D5A2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: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0A28C3-B25A-49AA-B33A-ABA97C59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45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algn="l">
          <a:defRPr sz="12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2">
  <a:themeElements>
    <a:clrScheme name="Palette AHC 1">
      <a:dk1>
        <a:srgbClr val="676867"/>
      </a:dk1>
      <a:lt1>
        <a:srgbClr val="FFFFFF"/>
      </a:lt1>
      <a:dk2>
        <a:srgbClr val="149D85"/>
      </a:dk2>
      <a:lt2>
        <a:srgbClr val="927BC3"/>
      </a:lt2>
      <a:accent1>
        <a:srgbClr val="DF3716"/>
      </a:accent1>
      <a:accent2>
        <a:srgbClr val="BE1475"/>
      </a:accent2>
      <a:accent3>
        <a:srgbClr val="195BA9"/>
      </a:accent3>
      <a:accent4>
        <a:srgbClr val="89CDFF"/>
      </a:accent4>
      <a:accent5>
        <a:srgbClr val="97E07E"/>
      </a:accent5>
      <a:accent6>
        <a:srgbClr val="FEDA09"/>
      </a:accent6>
      <a:hlink>
        <a:srgbClr val="EE7F07"/>
      </a:hlink>
      <a:folHlink>
        <a:srgbClr val="828281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 bwMode="auto">
        <a:noFill/>
        <a:ln w="22225" cap="flat" cmpd="sng" algn="ctr">
          <a:solidFill>
            <a:schemeClr val="accent2"/>
          </a:solidFill>
          <a:prstDash val="sysDot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rgbClr val="808080">
                    <a:gamma/>
                    <a:shade val="60000"/>
                    <a:invGamma/>
                  </a:srgbClr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Affichage à l'écran (4:3)</PresentationFormat>
  <Paragraphs>14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Open Sans</vt:lpstr>
      <vt:lpstr>Optima</vt:lpstr>
      <vt:lpstr>Wingdings 2</vt:lpstr>
      <vt:lpstr>Thème Office</vt:lpstr>
      <vt:lpstr>Thème2</vt:lpstr>
      <vt:lpstr>Prix de l’Inclusion Annexe - Support pour vidéo</vt:lpstr>
      <vt:lpstr>Explications :      </vt:lpstr>
      <vt:lpstr>Employeur et nom du projet :</vt:lpstr>
      <vt:lpstr>Objectifs et enjeux du projet :</vt:lpstr>
      <vt:lpstr>Résultats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Lucille Simon</dc:creator>
  <cp:lastModifiedBy>TILLY Aude</cp:lastModifiedBy>
  <cp:revision>3429</cp:revision>
  <cp:lastPrinted>2020-10-13T07:05:26Z</cp:lastPrinted>
  <dcterms:created xsi:type="dcterms:W3CDTF">2017-12-22T14:56:10Z</dcterms:created>
  <dcterms:modified xsi:type="dcterms:W3CDTF">2021-05-14T12:57:05Z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6b0da4-3db3-477f-aae7-ffa237cfc891_Enabled">
    <vt:lpwstr>True</vt:lpwstr>
  </property>
  <property fmtid="{D5CDD505-2E9C-101B-9397-08002B2CF9AE}" pid="3" name="MSIP_Label_526b0da4-3db3-477f-aae7-ffa237cfc891_SiteId">
    <vt:lpwstr>6eab6365-8194-49c6-a4d0-e2d1a0fbeb74</vt:lpwstr>
  </property>
  <property fmtid="{D5CDD505-2E9C-101B-9397-08002B2CF9AE}" pid="4" name="MSIP_Label_526b0da4-3db3-477f-aae7-ffa237cfc891_Ref">
    <vt:lpwstr>https://api.informationprotection.azure.com/api/6eab6365-8194-49c6-a4d0-e2d1a0fbeb74</vt:lpwstr>
  </property>
  <property fmtid="{D5CDD505-2E9C-101B-9397-08002B2CF9AE}" pid="5" name="MSIP_Label_526b0da4-3db3-477f-aae7-ffa237cfc891_Owner">
    <vt:lpwstr>christophe.defer@caissedesdepots.fr</vt:lpwstr>
  </property>
  <property fmtid="{D5CDD505-2E9C-101B-9397-08002B2CF9AE}" pid="6" name="MSIP_Label_526b0da4-3db3-477f-aae7-ffa237cfc891_SetDate">
    <vt:lpwstr>2018-06-25T08:34:49.4446714+02:00</vt:lpwstr>
  </property>
  <property fmtid="{D5CDD505-2E9C-101B-9397-08002B2CF9AE}" pid="7" name="MSIP_Label_526b0da4-3db3-477f-aae7-ffa237cfc891_Name">
    <vt:lpwstr>CDC-Interne</vt:lpwstr>
  </property>
  <property fmtid="{D5CDD505-2E9C-101B-9397-08002B2CF9AE}" pid="8" name="MSIP_Label_526b0da4-3db3-477f-aae7-ffa237cfc891_Application">
    <vt:lpwstr>Microsoft Azure Information Protection</vt:lpwstr>
  </property>
  <property fmtid="{D5CDD505-2E9C-101B-9397-08002B2CF9AE}" pid="9" name="MSIP_Label_526b0da4-3db3-477f-aae7-ffa237cfc891_Extended_MSFT_Method">
    <vt:lpwstr>Automatic</vt:lpwstr>
  </property>
  <property fmtid="{D5CDD505-2E9C-101B-9397-08002B2CF9AE}" pid="10" name="MSIP_Label_1387ec98-8aff-418c-9455-dc857e1ea7dc_Enabled">
    <vt:lpwstr>True</vt:lpwstr>
  </property>
  <property fmtid="{D5CDD505-2E9C-101B-9397-08002B2CF9AE}" pid="11" name="MSIP_Label_1387ec98-8aff-418c-9455-dc857e1ea7dc_SiteId">
    <vt:lpwstr>6eab6365-8194-49c6-a4d0-e2d1a0fbeb74</vt:lpwstr>
  </property>
  <property fmtid="{D5CDD505-2E9C-101B-9397-08002B2CF9AE}" pid="12" name="MSIP_Label_1387ec98-8aff-418c-9455-dc857e1ea7dc_Ref">
    <vt:lpwstr>https://api.informationprotection.azure.com/api/6eab6365-8194-49c6-a4d0-e2d1a0fbeb74</vt:lpwstr>
  </property>
  <property fmtid="{D5CDD505-2E9C-101B-9397-08002B2CF9AE}" pid="13" name="MSIP_Label_1387ec98-8aff-418c-9455-dc857e1ea7dc_Owner">
    <vt:lpwstr>christophe.defer@caissedesdepots.fr</vt:lpwstr>
  </property>
  <property fmtid="{D5CDD505-2E9C-101B-9397-08002B2CF9AE}" pid="14" name="MSIP_Label_1387ec98-8aff-418c-9455-dc857e1ea7dc_SetDate">
    <vt:lpwstr>2018-06-25T08:34:49.4446714+02:00</vt:lpwstr>
  </property>
  <property fmtid="{D5CDD505-2E9C-101B-9397-08002B2CF9AE}" pid="15" name="MSIP_Label_1387ec98-8aff-418c-9455-dc857e1ea7dc_Name">
    <vt:lpwstr>Avec marquage</vt:lpwstr>
  </property>
  <property fmtid="{D5CDD505-2E9C-101B-9397-08002B2CF9AE}" pid="16" name="MSIP_Label_1387ec98-8aff-418c-9455-dc857e1ea7dc_Application">
    <vt:lpwstr>Microsoft Azure Information Protection</vt:lpwstr>
  </property>
  <property fmtid="{D5CDD505-2E9C-101B-9397-08002B2CF9AE}" pid="17" name="MSIP_Label_1387ec98-8aff-418c-9455-dc857e1ea7dc_Extended_MSFT_Method">
    <vt:lpwstr>Automatic</vt:lpwstr>
  </property>
  <property fmtid="{D5CDD505-2E9C-101B-9397-08002B2CF9AE}" pid="18" name="MSIP_Label_1387ec98-8aff-418c-9455-dc857e1ea7dc_Parent">
    <vt:lpwstr>526b0da4-3db3-477f-aae7-ffa237cfc891</vt:lpwstr>
  </property>
  <property fmtid="{D5CDD505-2E9C-101B-9397-08002B2CF9AE}" pid="19" name="Sensitivity">
    <vt:lpwstr>CDC-Interne Avec marquage</vt:lpwstr>
  </property>
</Properties>
</file>